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sldIdLst>
    <p:sldId id="256" r:id="rId2"/>
    <p:sldId id="270" r:id="rId3"/>
    <p:sldId id="257" r:id="rId4"/>
    <p:sldId id="258" r:id="rId5"/>
    <p:sldId id="259" r:id="rId6"/>
    <p:sldId id="268" r:id="rId7"/>
    <p:sldId id="260" r:id="rId8"/>
    <p:sldId id="271" r:id="rId9"/>
    <p:sldId id="272" r:id="rId10"/>
    <p:sldId id="274" r:id="rId11"/>
    <p:sldId id="261" r:id="rId12"/>
    <p:sldId id="277" r:id="rId13"/>
    <p:sldId id="278" r:id="rId14"/>
    <p:sldId id="279" r:id="rId15"/>
    <p:sldId id="280" r:id="rId16"/>
    <p:sldId id="262" r:id="rId17"/>
    <p:sldId id="281" r:id="rId18"/>
    <p:sldId id="282" r:id="rId19"/>
    <p:sldId id="267" r:id="rId20"/>
    <p:sldId id="269"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606" autoAdjust="0"/>
    <p:restoredTop sz="86371" autoAdjust="0"/>
  </p:normalViewPr>
  <p:slideViewPr>
    <p:cSldViewPr>
      <p:cViewPr varScale="1">
        <p:scale>
          <a:sx n="108" d="100"/>
          <a:sy n="108" d="100"/>
        </p:scale>
        <p:origin x="-5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459D02E1-67A2-4E5E-A56E-CD35B1DDC55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319C9C7-6997-4210-8373-EA8AB66F3C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F67E43D-74CE-4B25-8844-80A3C623776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3840E1E-4EEE-4667-A142-871687B9246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01CF800-1BA8-4637-9AE2-2C9A661E1C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077AE3E-460C-47F3-8F2C-6E05965D83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D971815-1661-40BB-8A8B-ECF3DEA0837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95B3C9B-F9A2-4A2D-8680-F4B1300F7C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62ED66B-F0CB-4E64-9669-0E4AC4DA958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FD45D0B-8FCA-4BFE-92CA-BA183632082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6230BE63-66BB-4548-922F-25B58C0FD68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EE0540E-D37E-4FEA-A158-B89485FF2B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2" r:id="rId1"/>
    <p:sldLayoutId id="2147483836" r:id="rId2"/>
    <p:sldLayoutId id="2147483843" r:id="rId3"/>
    <p:sldLayoutId id="2147483837" r:id="rId4"/>
    <p:sldLayoutId id="2147483844" r:id="rId5"/>
    <p:sldLayoutId id="2147483838" r:id="rId6"/>
    <p:sldLayoutId id="2147483839" r:id="rId7"/>
    <p:sldLayoutId id="2147483845" r:id="rId8"/>
    <p:sldLayoutId id="2147483846" r:id="rId9"/>
    <p:sldLayoutId id="2147483840" r:id="rId10"/>
    <p:sldLayoutId id="214748384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lowek@lincolnp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533400"/>
            <a:ext cx="7162800" cy="3429000"/>
          </a:xfrm>
        </p:spPr>
        <p:txBody>
          <a:bodyPr>
            <a:normAutofit fontScale="90000"/>
          </a:bodyPr>
          <a:lstStyle/>
          <a:p>
            <a:pPr algn="ct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Welcome to the </a:t>
            </a:r>
            <a:br>
              <a:rPr lang="en-US" dirty="0" smtClean="0"/>
            </a:br>
            <a:r>
              <a:rPr lang="en-US" dirty="0" smtClean="0"/>
              <a:t>Lincoln Middle School</a:t>
            </a:r>
            <a:br>
              <a:rPr lang="en-US" dirty="0" smtClean="0"/>
            </a:br>
            <a:r>
              <a:rPr lang="en-US" dirty="0" smtClean="0"/>
              <a:t>National </a:t>
            </a:r>
            <a:r>
              <a:rPr lang="en-US" dirty="0"/>
              <a:t>Junior </a:t>
            </a:r>
            <a:r>
              <a:rPr lang="en-US" dirty="0" smtClean="0"/>
              <a:t/>
            </a:r>
            <a:br>
              <a:rPr lang="en-US" dirty="0" smtClean="0"/>
            </a:br>
            <a:r>
              <a:rPr lang="en-US" dirty="0" smtClean="0"/>
              <a:t>Honor </a:t>
            </a:r>
            <a:r>
              <a:rPr lang="en-US" dirty="0"/>
              <a:t>Society</a:t>
            </a:r>
          </a:p>
        </p:txBody>
      </p:sp>
      <p:pic>
        <p:nvPicPr>
          <p:cNvPr id="7173" name="Picture 5" descr="C:\Documents and Settings\dohertyl\Local Settings\Temporary Internet Files\Content.IE5\0TIE6UR7\MCj02321680000[1].wmf"/>
          <p:cNvPicPr>
            <a:picLocks noChangeAspect="1" noChangeArrowheads="1"/>
          </p:cNvPicPr>
          <p:nvPr/>
        </p:nvPicPr>
        <p:blipFill>
          <a:blip r:embed="rId2" cstate="print"/>
          <a:srcRect/>
          <a:stretch>
            <a:fillRect/>
          </a:stretch>
        </p:blipFill>
        <p:spPr bwMode="auto">
          <a:xfrm>
            <a:off x="533400" y="3124200"/>
            <a:ext cx="964194" cy="1795604"/>
          </a:xfrm>
          <a:prstGeom prst="rect">
            <a:avLst/>
          </a:prstGeom>
          <a:noFill/>
        </p:spPr>
      </p:pic>
      <p:pic>
        <p:nvPicPr>
          <p:cNvPr id="6" name="Picture 5" descr="C:\Documents and Settings\dohertyl\Local Settings\Temporary Internet Files\Content.IE5\0TIE6UR7\MCj02321680000[1].wmf"/>
          <p:cNvPicPr>
            <a:picLocks noChangeAspect="1" noChangeArrowheads="1"/>
          </p:cNvPicPr>
          <p:nvPr/>
        </p:nvPicPr>
        <p:blipFill>
          <a:blip r:embed="rId2" cstate="print"/>
          <a:srcRect/>
          <a:stretch>
            <a:fillRect/>
          </a:stretch>
        </p:blipFill>
        <p:spPr bwMode="auto">
          <a:xfrm>
            <a:off x="7696200" y="3124200"/>
            <a:ext cx="964194" cy="1795604"/>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shburn.JPG"/>
          <p:cNvPicPr>
            <a:picLocks noGrp="1" noChangeAspect="1"/>
          </p:cNvPicPr>
          <p:nvPr>
            <p:ph idx="1"/>
          </p:nvPr>
        </p:nvPicPr>
        <p:blipFill>
          <a:blip r:embed="rId2" cstate="print"/>
          <a:stretch>
            <a:fillRect/>
          </a:stretch>
        </p:blipFill>
        <p:spPr>
          <a:xfrm>
            <a:off x="1171604" y="1481138"/>
            <a:ext cx="6800791" cy="4525962"/>
          </a:xfrm>
        </p:spPr>
      </p:pic>
      <p:sp>
        <p:nvSpPr>
          <p:cNvPr id="3" name="Title 2"/>
          <p:cNvSpPr>
            <a:spLocks noGrp="1"/>
          </p:cNvSpPr>
          <p:nvPr>
            <p:ph type="title"/>
          </p:nvPr>
        </p:nvSpPr>
        <p:spPr/>
        <p:txBody>
          <a:bodyPr/>
          <a:lstStyle/>
          <a:p>
            <a:pPr algn="ctr"/>
            <a:r>
              <a:rPr lang="en-US" dirty="0" smtClean="0"/>
              <a:t>Mrs. </a:t>
            </a:r>
            <a:r>
              <a:rPr lang="en-US" dirty="0" err="1" smtClean="0"/>
              <a:t>Fishburn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p:txBody>
          <a:bodyPr/>
          <a:lstStyle/>
          <a:p>
            <a:pPr eaLnBrk="1" hangingPunct="1"/>
            <a:r>
              <a:rPr lang="en-US" sz="4000" b="1" dirty="0" smtClean="0"/>
              <a:t>Elect Officers</a:t>
            </a:r>
          </a:p>
          <a:p>
            <a:pPr eaLnBrk="1" hangingPunct="1"/>
            <a:endParaRPr lang="en-US" sz="1600" b="1" dirty="0" smtClean="0"/>
          </a:p>
          <a:p>
            <a:pPr lvl="1" eaLnBrk="1" hangingPunct="1"/>
            <a:r>
              <a:rPr lang="en-US" sz="3200" dirty="0" smtClean="0"/>
              <a:t>President</a:t>
            </a:r>
          </a:p>
          <a:p>
            <a:pPr lvl="1" eaLnBrk="1" hangingPunct="1"/>
            <a:endParaRPr lang="en-US" sz="3200" dirty="0" smtClean="0"/>
          </a:p>
          <a:p>
            <a:pPr lvl="1" eaLnBrk="1" hangingPunct="1"/>
            <a:r>
              <a:rPr lang="en-US" sz="3200" dirty="0" smtClean="0"/>
              <a:t>Vice-president</a:t>
            </a:r>
          </a:p>
          <a:p>
            <a:pPr lvl="1" eaLnBrk="1" hangingPunct="1"/>
            <a:endParaRPr lang="en-US" sz="3200" dirty="0" smtClean="0"/>
          </a:p>
          <a:p>
            <a:pPr lvl="1" eaLnBrk="1" hangingPunct="1"/>
            <a:r>
              <a:rPr lang="en-US" sz="3200" dirty="0" smtClean="0"/>
              <a:t>Treasurer</a:t>
            </a:r>
          </a:p>
          <a:p>
            <a:pPr lvl="1" eaLnBrk="1" hangingPunct="1"/>
            <a:endParaRPr lang="en-US" sz="3200" dirty="0" smtClean="0"/>
          </a:p>
          <a:p>
            <a:pPr lvl="1" eaLnBrk="1" hangingPunct="1"/>
            <a:r>
              <a:rPr lang="en-US" sz="3200" dirty="0" smtClean="0"/>
              <a:t>Secretary</a:t>
            </a:r>
          </a:p>
          <a:p>
            <a:pPr lvl="1" eaLnBrk="1" hangingPunct="1">
              <a:buFontTx/>
              <a:buNone/>
            </a:pPr>
            <a:endParaRPr lang="en-US" dirty="0" smtClean="0"/>
          </a:p>
        </p:txBody>
      </p:sp>
      <p:sp>
        <p:nvSpPr>
          <p:cNvPr id="10242" name="Rectangle 2"/>
          <p:cNvSpPr>
            <a:spLocks noGrp="1" noChangeArrowheads="1"/>
          </p:cNvSpPr>
          <p:nvPr>
            <p:ph type="title"/>
          </p:nvPr>
        </p:nvSpPr>
        <p:spPr/>
        <p:txBody>
          <a:bodyPr/>
          <a:lstStyle/>
          <a:p>
            <a:pPr eaLnBrk="1" fontAlgn="auto" hangingPunct="1">
              <a:spcAft>
                <a:spcPts val="0"/>
              </a:spcAft>
              <a:defRPr/>
            </a:pPr>
            <a:r>
              <a:rPr lang="en-US" sz="5400" smtClean="0"/>
              <a:t>Our First Task </a:t>
            </a:r>
            <a:r>
              <a:rPr lang="en-US" smtClean="0"/>
              <a:t>→</a:t>
            </a:r>
          </a:p>
        </p:txBody>
      </p:sp>
      <p:pic>
        <p:nvPicPr>
          <p:cNvPr id="2051" name="Picture 3" descr="C:\Users\Dohertyl\AppData\Local\Microsoft\Windows\Temporary Internet Files\Content.IE5\Z1Z323KT\MC900056772[1].wmf"/>
          <p:cNvPicPr>
            <a:picLocks noChangeAspect="1" noChangeArrowheads="1"/>
          </p:cNvPicPr>
          <p:nvPr/>
        </p:nvPicPr>
        <p:blipFill>
          <a:blip r:embed="rId2" cstate="print"/>
          <a:srcRect/>
          <a:stretch>
            <a:fillRect/>
          </a:stretch>
        </p:blipFill>
        <p:spPr bwMode="auto">
          <a:xfrm>
            <a:off x="5181600" y="1905000"/>
            <a:ext cx="3491250" cy="3048000"/>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Official student spokesperson for the NJHS</a:t>
            </a:r>
            <a:br>
              <a:rPr lang="en-US" sz="2000" dirty="0" smtClean="0"/>
            </a:br>
            <a:endParaRPr lang="en-US" sz="2000" dirty="0" smtClean="0"/>
          </a:p>
          <a:p>
            <a:r>
              <a:rPr lang="en-US" sz="2000" dirty="0" smtClean="0"/>
              <a:t>Manages the overall organization with the assistance of advisors</a:t>
            </a:r>
            <a:br>
              <a:rPr lang="en-US" sz="2000" dirty="0" smtClean="0"/>
            </a:br>
            <a:endParaRPr lang="en-US" sz="2000" dirty="0" smtClean="0"/>
          </a:p>
          <a:p>
            <a:r>
              <a:rPr lang="en-US" sz="2000" dirty="0" smtClean="0"/>
              <a:t>Runs the candidate meetings</a:t>
            </a:r>
            <a:br>
              <a:rPr lang="en-US" sz="2000" dirty="0" smtClean="0"/>
            </a:br>
            <a:endParaRPr lang="en-US" sz="2000" dirty="0" smtClean="0"/>
          </a:p>
          <a:p>
            <a:r>
              <a:rPr lang="en-US" sz="2000" dirty="0" smtClean="0"/>
              <a:t>Meets during lunch/advisory with NJHS advisers (when needed)</a:t>
            </a:r>
            <a:br>
              <a:rPr lang="en-US" sz="2000" dirty="0" smtClean="0"/>
            </a:br>
            <a:endParaRPr lang="en-US" sz="2000" dirty="0" smtClean="0"/>
          </a:p>
          <a:p>
            <a:r>
              <a:rPr lang="en-US" sz="2000" dirty="0" smtClean="0"/>
              <a:t>Assists in community service events</a:t>
            </a:r>
            <a:br>
              <a:rPr lang="en-US" sz="2000" dirty="0" smtClean="0"/>
            </a:br>
            <a:endParaRPr lang="en-US" sz="2000" dirty="0" smtClean="0"/>
          </a:p>
          <a:p>
            <a:r>
              <a:rPr lang="en-US" sz="2000" dirty="0" smtClean="0"/>
              <a:t>Encourages candidates to participate in the organization</a:t>
            </a:r>
            <a:r>
              <a:rPr lang="en-US" dirty="0" smtClean="0"/>
              <a:t/>
            </a:r>
            <a:br>
              <a:rPr lang="en-US" dirty="0" smtClean="0"/>
            </a:br>
            <a:endParaRPr lang="en-US" dirty="0"/>
          </a:p>
        </p:txBody>
      </p:sp>
      <p:sp>
        <p:nvSpPr>
          <p:cNvPr id="3" name="Title 2"/>
          <p:cNvSpPr>
            <a:spLocks noGrp="1"/>
          </p:cNvSpPr>
          <p:nvPr>
            <p:ph type="title"/>
          </p:nvPr>
        </p:nvSpPr>
        <p:spPr/>
        <p:txBody>
          <a:bodyPr/>
          <a:lstStyle/>
          <a:p>
            <a:pPr algn="ctr"/>
            <a:r>
              <a:rPr lang="en-US" dirty="0" smtClean="0"/>
              <a:t>President</a:t>
            </a:r>
            <a:endParaRPr lang="en-US" dirty="0"/>
          </a:p>
        </p:txBody>
      </p:sp>
      <p:pic>
        <p:nvPicPr>
          <p:cNvPr id="4" name="Picture 7" descr="C:\Users\Dohertyl\AppData\Local\Microsoft\Windows\Temporary Internet Files\Content.IE5\4LTVNVCU\MC900056937[1].wmf"/>
          <p:cNvPicPr>
            <a:picLocks noChangeAspect="1" noChangeArrowheads="1"/>
          </p:cNvPicPr>
          <p:nvPr/>
        </p:nvPicPr>
        <p:blipFill>
          <a:blip r:embed="rId2" cstate="print"/>
          <a:srcRect/>
          <a:stretch>
            <a:fillRect/>
          </a:stretch>
        </p:blipFill>
        <p:spPr bwMode="auto">
          <a:xfrm>
            <a:off x="7239000" y="228600"/>
            <a:ext cx="1503274" cy="182697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4525962"/>
          </a:xfrm>
        </p:spPr>
        <p:txBody>
          <a:bodyPr/>
          <a:lstStyle/>
          <a:p>
            <a:r>
              <a:rPr lang="en-US" sz="2000" dirty="0" smtClean="0"/>
              <a:t>Alternate student spokesperson for the NJHS</a:t>
            </a:r>
            <a:br>
              <a:rPr lang="en-US" sz="2000" dirty="0" smtClean="0"/>
            </a:br>
            <a:endParaRPr lang="en-US" sz="2000" dirty="0" smtClean="0"/>
          </a:p>
          <a:p>
            <a:r>
              <a:rPr lang="en-US" sz="2000" dirty="0" smtClean="0"/>
              <a:t>Assists the president in managing the organization</a:t>
            </a:r>
            <a:br>
              <a:rPr lang="en-US" sz="2000" dirty="0" smtClean="0"/>
            </a:br>
            <a:endParaRPr lang="en-US" sz="2000" dirty="0" smtClean="0"/>
          </a:p>
          <a:p>
            <a:r>
              <a:rPr lang="en-US" sz="2000" dirty="0" smtClean="0"/>
              <a:t>Assists in community service events and candidate meetings</a:t>
            </a:r>
            <a:br>
              <a:rPr lang="en-US" sz="2000" dirty="0" smtClean="0"/>
            </a:br>
            <a:endParaRPr lang="en-US" sz="2000" dirty="0" smtClean="0"/>
          </a:p>
          <a:p>
            <a:r>
              <a:rPr lang="en-US" sz="2000" dirty="0" smtClean="0"/>
              <a:t>Meets during lunch/advisory with NJHS advisers </a:t>
            </a:r>
            <a:br>
              <a:rPr lang="en-US" sz="2000" dirty="0" smtClean="0"/>
            </a:br>
            <a:endParaRPr lang="en-US" sz="2000" dirty="0" smtClean="0"/>
          </a:p>
          <a:p>
            <a:r>
              <a:rPr lang="en-US" sz="2000" dirty="0" smtClean="0"/>
              <a:t>Encourages candidates to participate in the organization</a:t>
            </a:r>
            <a:r>
              <a:rPr lang="en-US" dirty="0" smtClean="0"/>
              <a:t/>
            </a:r>
            <a:br>
              <a:rPr lang="en-US" dirty="0" smtClean="0"/>
            </a:br>
            <a:endParaRPr lang="en-US" dirty="0"/>
          </a:p>
        </p:txBody>
      </p:sp>
      <p:sp>
        <p:nvSpPr>
          <p:cNvPr id="3" name="Title 2"/>
          <p:cNvSpPr>
            <a:spLocks noGrp="1"/>
          </p:cNvSpPr>
          <p:nvPr>
            <p:ph type="title"/>
          </p:nvPr>
        </p:nvSpPr>
        <p:spPr/>
        <p:txBody>
          <a:bodyPr/>
          <a:lstStyle/>
          <a:p>
            <a:pPr algn="ctr"/>
            <a:r>
              <a:rPr lang="en-US" dirty="0" smtClean="0"/>
              <a:t>Vice-President</a:t>
            </a:r>
            <a:endParaRPr lang="en-US" dirty="0"/>
          </a:p>
        </p:txBody>
      </p:sp>
      <p:pic>
        <p:nvPicPr>
          <p:cNvPr id="10" name="Picture 7" descr="C:\Users\Dohertyl\AppData\Local\Microsoft\Windows\Temporary Internet Files\Content.IE5\Z1Z323KT\MC900363474[1].wmf"/>
          <p:cNvPicPr>
            <a:picLocks noChangeAspect="1" noChangeArrowheads="1"/>
          </p:cNvPicPr>
          <p:nvPr/>
        </p:nvPicPr>
        <p:blipFill>
          <a:blip r:embed="rId2" cstate="print"/>
          <a:srcRect/>
          <a:stretch>
            <a:fillRect/>
          </a:stretch>
        </p:blipFill>
        <p:spPr bwMode="auto">
          <a:xfrm>
            <a:off x="6858000" y="457200"/>
            <a:ext cx="1760220" cy="173918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4525962"/>
          </a:xfrm>
        </p:spPr>
        <p:txBody>
          <a:bodyPr/>
          <a:lstStyle/>
          <a:p>
            <a:r>
              <a:rPr lang="en-US" sz="2000" dirty="0" smtClean="0"/>
              <a:t>Main duty is to manage finances (money) of the NJHS</a:t>
            </a:r>
            <a:br>
              <a:rPr lang="en-US" sz="2000" dirty="0" smtClean="0"/>
            </a:br>
            <a:endParaRPr lang="en-US" sz="2000" dirty="0" smtClean="0"/>
          </a:p>
          <a:p>
            <a:r>
              <a:rPr lang="en-US" sz="2000" dirty="0" smtClean="0"/>
              <a:t>Assists in community service events and candidate meetings</a:t>
            </a:r>
            <a:br>
              <a:rPr lang="en-US" sz="2000" dirty="0" smtClean="0"/>
            </a:br>
            <a:endParaRPr lang="en-US" sz="2000" dirty="0" smtClean="0"/>
          </a:p>
          <a:p>
            <a:r>
              <a:rPr lang="en-US" sz="2000" dirty="0" smtClean="0"/>
              <a:t>Meets during lunch/advisory with NJHS advisers </a:t>
            </a:r>
            <a:br>
              <a:rPr lang="en-US" sz="2000" dirty="0" smtClean="0"/>
            </a:br>
            <a:endParaRPr lang="en-US" sz="2000" dirty="0" smtClean="0"/>
          </a:p>
          <a:p>
            <a:r>
              <a:rPr lang="en-US" sz="2000" dirty="0" smtClean="0"/>
              <a:t>Encourages candidates to participate in the organization</a:t>
            </a:r>
            <a:r>
              <a:rPr lang="en-US" dirty="0" smtClean="0"/>
              <a:t/>
            </a:r>
            <a:br>
              <a:rPr lang="en-US" dirty="0" smtClean="0"/>
            </a:br>
            <a:endParaRPr lang="en-US" dirty="0"/>
          </a:p>
        </p:txBody>
      </p:sp>
      <p:sp>
        <p:nvSpPr>
          <p:cNvPr id="3" name="Title 2"/>
          <p:cNvSpPr>
            <a:spLocks noGrp="1"/>
          </p:cNvSpPr>
          <p:nvPr>
            <p:ph type="title"/>
          </p:nvPr>
        </p:nvSpPr>
        <p:spPr/>
        <p:txBody>
          <a:bodyPr/>
          <a:lstStyle/>
          <a:p>
            <a:pPr algn="ctr"/>
            <a:r>
              <a:rPr lang="en-US" dirty="0" smtClean="0"/>
              <a:t>Treasurer</a:t>
            </a:r>
            <a:endParaRPr lang="en-US" dirty="0"/>
          </a:p>
        </p:txBody>
      </p:sp>
      <p:pic>
        <p:nvPicPr>
          <p:cNvPr id="5122" name="Picture 2" descr="C:\Users\Dohertyl\AppData\Local\Microsoft\Windows\Temporary Internet Files\Content.IE5\YX96HAD1\MC900431631[1].png"/>
          <p:cNvPicPr>
            <a:picLocks noChangeAspect="1" noChangeArrowheads="1"/>
          </p:cNvPicPr>
          <p:nvPr/>
        </p:nvPicPr>
        <p:blipFill>
          <a:blip r:embed="rId2" cstate="print"/>
          <a:srcRect/>
          <a:stretch>
            <a:fillRect/>
          </a:stretch>
        </p:blipFill>
        <p:spPr bwMode="auto">
          <a:xfrm>
            <a:off x="6781800" y="304800"/>
            <a:ext cx="1714500" cy="17145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25962"/>
          </a:xfrm>
        </p:spPr>
        <p:txBody>
          <a:bodyPr/>
          <a:lstStyle/>
          <a:p>
            <a:r>
              <a:rPr lang="en-US" sz="2000" dirty="0" smtClean="0"/>
              <a:t>Main duty is to record information for the NJHS (take notes during meetings)</a:t>
            </a:r>
            <a:br>
              <a:rPr lang="en-US" sz="2000" dirty="0" smtClean="0"/>
            </a:br>
            <a:endParaRPr lang="en-US" sz="2000" dirty="0" smtClean="0"/>
          </a:p>
          <a:p>
            <a:r>
              <a:rPr lang="en-US" sz="2000" dirty="0" smtClean="0"/>
              <a:t>Assists the president in managing the organization</a:t>
            </a:r>
            <a:br>
              <a:rPr lang="en-US" sz="2000" dirty="0" smtClean="0"/>
            </a:br>
            <a:endParaRPr lang="en-US" sz="2000" dirty="0" smtClean="0"/>
          </a:p>
          <a:p>
            <a:r>
              <a:rPr lang="en-US" sz="2000" dirty="0" smtClean="0"/>
              <a:t>Assists in community service events and candidate meetings</a:t>
            </a:r>
            <a:br>
              <a:rPr lang="en-US" sz="2000" dirty="0" smtClean="0"/>
            </a:br>
            <a:endParaRPr lang="en-US" sz="2000" dirty="0" smtClean="0"/>
          </a:p>
          <a:p>
            <a:r>
              <a:rPr lang="en-US" sz="2000" dirty="0" smtClean="0"/>
              <a:t>Meets during lunch/advisory with NJHS advisers </a:t>
            </a:r>
            <a:br>
              <a:rPr lang="en-US" sz="2000" dirty="0" smtClean="0"/>
            </a:br>
            <a:endParaRPr lang="en-US" sz="2000" dirty="0" smtClean="0"/>
          </a:p>
          <a:p>
            <a:r>
              <a:rPr lang="en-US" sz="2000" dirty="0" smtClean="0"/>
              <a:t>Encourages candidates to participate in the organization</a:t>
            </a:r>
          </a:p>
          <a:p>
            <a:endParaRPr lang="en-US" dirty="0"/>
          </a:p>
        </p:txBody>
      </p:sp>
      <p:sp>
        <p:nvSpPr>
          <p:cNvPr id="3" name="Title 2"/>
          <p:cNvSpPr>
            <a:spLocks noGrp="1"/>
          </p:cNvSpPr>
          <p:nvPr>
            <p:ph type="title"/>
          </p:nvPr>
        </p:nvSpPr>
        <p:spPr/>
        <p:txBody>
          <a:bodyPr/>
          <a:lstStyle/>
          <a:p>
            <a:pPr algn="ctr"/>
            <a:r>
              <a:rPr lang="en-US" dirty="0" smtClean="0"/>
              <a:t>Secretary</a:t>
            </a:r>
            <a:endParaRPr lang="en-US" dirty="0"/>
          </a:p>
        </p:txBody>
      </p:sp>
      <p:pic>
        <p:nvPicPr>
          <p:cNvPr id="4098" name="Picture 2" descr="C:\Users\Dohertyl\AppData\Local\Microsoft\Windows\Temporary Internet Files\Content.IE5\YX96HAD1\MC900446286[1].wmf"/>
          <p:cNvPicPr>
            <a:picLocks noChangeAspect="1" noChangeArrowheads="1"/>
          </p:cNvPicPr>
          <p:nvPr/>
        </p:nvPicPr>
        <p:blipFill>
          <a:blip r:embed="rId2" cstate="print"/>
          <a:srcRect/>
          <a:stretch>
            <a:fillRect/>
          </a:stretch>
        </p:blipFill>
        <p:spPr bwMode="auto">
          <a:xfrm>
            <a:off x="7010400" y="304800"/>
            <a:ext cx="1675181" cy="137983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1295400" y="1600200"/>
            <a:ext cx="6858000" cy="4876800"/>
          </a:xfrm>
        </p:spPr>
        <p:txBody>
          <a:bodyPr/>
          <a:lstStyle/>
          <a:p>
            <a:pPr eaLnBrk="1" hangingPunct="1"/>
            <a:r>
              <a:rPr lang="en-US" b="1" dirty="0" smtClean="0"/>
              <a:t>Community Service</a:t>
            </a:r>
          </a:p>
          <a:p>
            <a:pPr eaLnBrk="1" hangingPunct="1"/>
            <a:endParaRPr lang="en-US" sz="1400" b="1" dirty="0" smtClean="0"/>
          </a:p>
          <a:p>
            <a:pPr lvl="1" eaLnBrk="1" hangingPunct="1"/>
            <a:r>
              <a:rPr lang="en-US" smtClean="0"/>
              <a:t>Environmental Clean-up</a:t>
            </a:r>
            <a:endParaRPr lang="en-US" dirty="0" smtClean="0"/>
          </a:p>
          <a:p>
            <a:pPr lvl="1" eaLnBrk="1" hangingPunct="1"/>
            <a:endParaRPr lang="en-US" sz="1400" dirty="0" smtClean="0"/>
          </a:p>
          <a:p>
            <a:pPr lvl="1" eaLnBrk="1" hangingPunct="1"/>
            <a:r>
              <a:rPr lang="en-US" dirty="0" smtClean="0"/>
              <a:t>Organize collections for shelters </a:t>
            </a:r>
          </a:p>
          <a:p>
            <a:pPr lvl="1" eaLnBrk="1" hangingPunct="1"/>
            <a:endParaRPr lang="en-US" sz="1400" dirty="0" smtClean="0"/>
          </a:p>
          <a:p>
            <a:pPr lvl="1" eaLnBrk="1" hangingPunct="1"/>
            <a:r>
              <a:rPr lang="en-US" dirty="0" smtClean="0"/>
              <a:t>Beautify the school</a:t>
            </a:r>
          </a:p>
          <a:p>
            <a:pPr lvl="1" eaLnBrk="1" hangingPunct="1"/>
            <a:endParaRPr lang="en-US" dirty="0" smtClean="0"/>
          </a:p>
          <a:p>
            <a:pPr lvl="1" eaLnBrk="1" hangingPunct="1"/>
            <a:r>
              <a:rPr lang="en-US" dirty="0" smtClean="0"/>
              <a:t>Maintain and update NJHS web site</a:t>
            </a:r>
          </a:p>
          <a:p>
            <a:pPr lvl="1" eaLnBrk="1" hangingPunct="1"/>
            <a:endParaRPr lang="en-US" sz="1400" dirty="0" smtClean="0"/>
          </a:p>
          <a:p>
            <a:pPr lvl="1" eaLnBrk="1" hangingPunct="1"/>
            <a:r>
              <a:rPr lang="en-US" dirty="0" smtClean="0"/>
              <a:t>Elderly Outreach</a:t>
            </a:r>
          </a:p>
          <a:p>
            <a:pPr lvl="1" eaLnBrk="1" hangingPunct="1"/>
            <a:endParaRPr lang="en-US" sz="1400" dirty="0" smtClean="0"/>
          </a:p>
          <a:p>
            <a:pPr lvl="1" eaLnBrk="1" hangingPunct="1"/>
            <a:r>
              <a:rPr lang="en-US" dirty="0" smtClean="0"/>
              <a:t>Coordinate with Student Council</a:t>
            </a:r>
          </a:p>
        </p:txBody>
      </p:sp>
      <p:sp>
        <p:nvSpPr>
          <p:cNvPr id="11266" name="Rectangle 2"/>
          <p:cNvSpPr>
            <a:spLocks noGrp="1" noChangeArrowheads="1"/>
          </p:cNvSpPr>
          <p:nvPr>
            <p:ph type="title"/>
          </p:nvPr>
        </p:nvSpPr>
        <p:spPr/>
        <p:txBody>
          <a:bodyPr/>
          <a:lstStyle/>
          <a:p>
            <a:pPr eaLnBrk="1" fontAlgn="auto" hangingPunct="1">
              <a:spcAft>
                <a:spcPts val="0"/>
              </a:spcAft>
              <a:defRPr/>
            </a:pPr>
            <a:r>
              <a:rPr lang="en-US" sz="5400" smtClean="0"/>
              <a:t>Next →</a:t>
            </a:r>
          </a:p>
        </p:txBody>
      </p:sp>
      <p:pic>
        <p:nvPicPr>
          <p:cNvPr id="15366" name="Picture 6" descr="C:\Documents and Settings\dohertyl\Local Settings\Temporary Internet Files\Content.IE5\AOWJ7BD5\MCBD19644_0000[1].wmf"/>
          <p:cNvPicPr>
            <a:picLocks noChangeAspect="1" noChangeArrowheads="1"/>
          </p:cNvPicPr>
          <p:nvPr/>
        </p:nvPicPr>
        <p:blipFill>
          <a:blip r:embed="rId2" cstate="print"/>
          <a:srcRect/>
          <a:stretch>
            <a:fillRect/>
          </a:stretch>
        </p:blipFill>
        <p:spPr bwMode="auto">
          <a:xfrm>
            <a:off x="6324600" y="304800"/>
            <a:ext cx="2209800" cy="2670941"/>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lstStyle/>
          <a:p>
            <a:r>
              <a:rPr lang="en-US" sz="3600" b="1" dirty="0" smtClean="0"/>
              <a:t>Church</a:t>
            </a:r>
          </a:p>
          <a:p>
            <a:r>
              <a:rPr lang="en-US" sz="3600" b="1" dirty="0" smtClean="0"/>
              <a:t>Environmental clean-up</a:t>
            </a:r>
          </a:p>
          <a:p>
            <a:r>
              <a:rPr lang="en-US" sz="3600" b="1" dirty="0" smtClean="0"/>
              <a:t>Soup kitchen</a:t>
            </a:r>
          </a:p>
          <a:p>
            <a:r>
              <a:rPr lang="en-US" sz="3600" b="1" dirty="0" smtClean="0"/>
              <a:t>Senior Center/Elderly</a:t>
            </a:r>
          </a:p>
          <a:p>
            <a:r>
              <a:rPr lang="en-US" sz="3600" b="1" dirty="0" smtClean="0"/>
              <a:t>Daycare company</a:t>
            </a:r>
          </a:p>
          <a:p>
            <a:r>
              <a:rPr lang="en-US" sz="3600" b="1" dirty="0" smtClean="0"/>
              <a:t>After school homework help</a:t>
            </a:r>
          </a:p>
          <a:p>
            <a:pPr>
              <a:buNone/>
            </a:pPr>
            <a:r>
              <a:rPr lang="en-US" sz="3600" dirty="0" smtClean="0"/>
              <a:t>		</a:t>
            </a:r>
            <a:endParaRPr lang="en-US" sz="3600" dirty="0"/>
          </a:p>
        </p:txBody>
      </p:sp>
      <p:sp>
        <p:nvSpPr>
          <p:cNvPr id="3" name="Title 2"/>
          <p:cNvSpPr>
            <a:spLocks noGrp="1"/>
          </p:cNvSpPr>
          <p:nvPr>
            <p:ph type="title"/>
          </p:nvPr>
        </p:nvSpPr>
        <p:spPr>
          <a:xfrm>
            <a:off x="152400" y="274638"/>
            <a:ext cx="8534400" cy="1143000"/>
          </a:xfrm>
        </p:spPr>
        <p:txBody>
          <a:bodyPr>
            <a:normAutofit/>
          </a:bodyPr>
          <a:lstStyle/>
          <a:p>
            <a:r>
              <a:rPr lang="en-US" dirty="0" smtClean="0"/>
              <a:t>Ideas for Community Service</a:t>
            </a:r>
            <a:endParaRPr lang="en-US" dirty="0"/>
          </a:p>
        </p:txBody>
      </p:sp>
      <p:pic>
        <p:nvPicPr>
          <p:cNvPr id="1028" name="Picture 4" descr="C:\Users\Dohertyl\AppData\Local\Microsoft\Windows\Temporary Internet Files\Content.IE5\YX96HAD1\MC900250987[1].wmf"/>
          <p:cNvPicPr>
            <a:picLocks noChangeAspect="1" noChangeArrowheads="1"/>
          </p:cNvPicPr>
          <p:nvPr/>
        </p:nvPicPr>
        <p:blipFill>
          <a:blip r:embed="rId2" cstate="print"/>
          <a:srcRect/>
          <a:stretch>
            <a:fillRect/>
          </a:stretch>
        </p:blipFill>
        <p:spPr bwMode="auto">
          <a:xfrm>
            <a:off x="6096000" y="1828800"/>
            <a:ext cx="2893189" cy="2102667"/>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dirty="0" smtClean="0"/>
              <a:t>Learn about community service projects</a:t>
            </a:r>
          </a:p>
          <a:p>
            <a:pPr>
              <a:buNone/>
            </a:pPr>
            <a:endParaRPr lang="en-US" dirty="0" smtClean="0"/>
          </a:p>
          <a:p>
            <a:pPr>
              <a:buFont typeface="Wingdings" pitchFamily="2" charset="2"/>
              <a:buChar char="Ø"/>
            </a:pPr>
            <a:r>
              <a:rPr lang="en-US" dirty="0" smtClean="0"/>
              <a:t>Download community service sheets</a:t>
            </a:r>
          </a:p>
          <a:p>
            <a:pPr>
              <a:buNone/>
            </a:pPr>
            <a:endParaRPr lang="en-US" dirty="0" smtClean="0"/>
          </a:p>
          <a:p>
            <a:pPr>
              <a:buFont typeface="Wingdings" pitchFamily="2" charset="2"/>
              <a:buChar char="Ø"/>
            </a:pPr>
            <a:r>
              <a:rPr lang="en-US" dirty="0" smtClean="0"/>
              <a:t>Keep track of important dates</a:t>
            </a:r>
          </a:p>
          <a:p>
            <a:pPr>
              <a:buNone/>
            </a:pPr>
            <a:endParaRPr lang="en-US" dirty="0" smtClean="0"/>
          </a:p>
          <a:p>
            <a:pPr>
              <a:buFont typeface="Wingdings" pitchFamily="2" charset="2"/>
              <a:buChar char="Ø"/>
            </a:pPr>
            <a:r>
              <a:rPr lang="en-US" dirty="0" smtClean="0"/>
              <a:t>Get contact information</a:t>
            </a:r>
          </a:p>
          <a:p>
            <a:pPr>
              <a:buFont typeface="Wingdings" pitchFamily="2" charset="2"/>
              <a:buChar char="Ø"/>
            </a:pPr>
            <a:endParaRPr lang="en-US" dirty="0" smtClean="0"/>
          </a:p>
          <a:p>
            <a:pPr>
              <a:buFont typeface="Wingdings" pitchFamily="2" charset="2"/>
              <a:buChar char="Ø"/>
            </a:pPr>
            <a:r>
              <a:rPr lang="en-US" dirty="0" smtClean="0"/>
              <a:t>And more!!</a:t>
            </a:r>
          </a:p>
          <a:p>
            <a:pPr>
              <a:buFont typeface="Wingdings" pitchFamily="2" charset="2"/>
              <a:buChar char="Ø"/>
            </a:pPr>
            <a:endParaRPr lang="en-US" dirty="0" smtClean="0"/>
          </a:p>
          <a:p>
            <a:pPr>
              <a:buNone/>
            </a:pPr>
            <a:endParaRPr lang="en-US" dirty="0"/>
          </a:p>
        </p:txBody>
      </p:sp>
      <p:sp>
        <p:nvSpPr>
          <p:cNvPr id="3" name="Title 2"/>
          <p:cNvSpPr>
            <a:spLocks noGrp="1"/>
          </p:cNvSpPr>
          <p:nvPr>
            <p:ph type="title"/>
          </p:nvPr>
        </p:nvSpPr>
        <p:spPr/>
        <p:txBody>
          <a:bodyPr>
            <a:normAutofit/>
          </a:bodyPr>
          <a:lstStyle/>
          <a:p>
            <a:pPr algn="ctr"/>
            <a:r>
              <a:rPr lang="en-US" sz="4800" dirty="0" smtClean="0">
                <a:solidFill>
                  <a:srgbClr val="FF0000"/>
                </a:solidFill>
              </a:rPr>
              <a:t>lincolnnjhs.weebly.com</a:t>
            </a:r>
            <a:endParaRPr lang="en-US" sz="4800"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609600" y="1447800"/>
            <a:ext cx="7772400" cy="4648200"/>
          </a:xfrm>
        </p:spPr>
        <p:txBody>
          <a:bodyPr/>
          <a:lstStyle/>
          <a:p>
            <a:pPr eaLnBrk="1" hangingPunct="1"/>
            <a:endParaRPr lang="en-US" sz="2800" dirty="0" smtClean="0"/>
          </a:p>
          <a:p>
            <a:pPr eaLnBrk="1" hangingPunct="1"/>
            <a:endParaRPr lang="en-US" sz="2800" dirty="0" smtClean="0"/>
          </a:p>
          <a:p>
            <a:pPr eaLnBrk="1" hangingPunct="1"/>
            <a:endParaRPr lang="en-US" sz="2800" dirty="0" smtClean="0"/>
          </a:p>
          <a:p>
            <a:pPr eaLnBrk="1" hangingPunct="1"/>
            <a:r>
              <a:rPr lang="en-US" sz="2800" dirty="0" smtClean="0"/>
              <a:t>EVERYONE!!!  Please check your email for a test from me and visit the website to see what is there.  </a:t>
            </a:r>
          </a:p>
          <a:p>
            <a:pPr eaLnBrk="1" hangingPunct="1">
              <a:buNone/>
            </a:pPr>
            <a:endParaRPr lang="en-US" sz="2800" dirty="0" smtClean="0"/>
          </a:p>
          <a:p>
            <a:pPr eaLnBrk="1" hangingPunct="1"/>
            <a:r>
              <a:rPr lang="en-US" sz="2800" dirty="0" smtClean="0"/>
              <a:t>If you’re interested in running for office, fill out a form and bring it to the Library by 2:30 on Wednesday, December 18</a:t>
            </a:r>
            <a:r>
              <a:rPr lang="en-US" sz="2800" baseline="30000" dirty="0" smtClean="0"/>
              <a:t>th</a:t>
            </a:r>
            <a:r>
              <a:rPr lang="en-US" sz="2800" dirty="0" smtClean="0"/>
              <a:t>.</a:t>
            </a:r>
          </a:p>
          <a:p>
            <a:pPr eaLnBrk="1" hangingPunct="1"/>
            <a:endParaRPr lang="en-US" sz="2800" dirty="0" smtClean="0"/>
          </a:p>
        </p:txBody>
      </p:sp>
      <p:sp>
        <p:nvSpPr>
          <p:cNvPr id="12290" name="Rectangle 2"/>
          <p:cNvSpPr>
            <a:spLocks noGrp="1" noChangeArrowheads="1"/>
          </p:cNvSpPr>
          <p:nvPr>
            <p:ph type="title"/>
          </p:nvPr>
        </p:nvSpPr>
        <p:spPr/>
        <p:txBody>
          <a:bodyPr/>
          <a:lstStyle/>
          <a:p>
            <a:pPr eaLnBrk="1" fontAlgn="auto" hangingPunct="1">
              <a:spcAft>
                <a:spcPts val="0"/>
              </a:spcAft>
              <a:defRPr/>
            </a:pPr>
            <a:endParaRPr lang="en-US" dirty="0" smtClean="0"/>
          </a:p>
        </p:txBody>
      </p:sp>
      <p:pic>
        <p:nvPicPr>
          <p:cNvPr id="16388" name="Picture 4" descr="C:\Documents and Settings\dohertyl\Local Settings\Temporary Internet Files\Content.IE5\9Z9UU30S\MCj04420360000[1].wmf"/>
          <p:cNvPicPr>
            <a:picLocks noChangeAspect="1" noChangeArrowheads="1"/>
          </p:cNvPicPr>
          <p:nvPr/>
        </p:nvPicPr>
        <p:blipFill>
          <a:blip r:embed="rId2" cstate="print"/>
          <a:srcRect/>
          <a:stretch>
            <a:fillRect/>
          </a:stretch>
        </p:blipFill>
        <p:spPr bwMode="auto">
          <a:xfrm>
            <a:off x="3124200" y="228600"/>
            <a:ext cx="2540658" cy="2514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pPr eaLnBrk="1" hangingPunct="1">
              <a:buFontTx/>
              <a:buNone/>
            </a:pPr>
            <a:r>
              <a:rPr lang="en-US" sz="2400" b="1" dirty="0" smtClean="0"/>
              <a:t>   </a:t>
            </a:r>
          </a:p>
          <a:p>
            <a:pPr eaLnBrk="1" hangingPunct="1">
              <a:buFontTx/>
              <a:buNone/>
            </a:pPr>
            <a:r>
              <a:rPr lang="en-US" sz="2400" b="1" dirty="0" smtClean="0"/>
              <a:t> “The National Honor Society (NHS) and National Junior Honor Society (NJHS) are the nation's premier organizations established to recognize outstanding high school and middle level students. More than just an honor roll, NHS and NJHS serve to honor those students who have demonstrated excellence in the areas of Scholarship, Leadership, Service, and Character (and Citizenship for NJHS). These characteristics have been associated with membership in the organization since their beginnings in 1921 and 1929</a:t>
            </a:r>
            <a:r>
              <a:rPr lang="en-US" dirty="0" smtClean="0"/>
              <a:t>.” </a:t>
            </a:r>
          </a:p>
        </p:txBody>
      </p:sp>
      <p:sp>
        <p:nvSpPr>
          <p:cNvPr id="4098" name="Title 1"/>
          <p:cNvSpPr>
            <a:spLocks noGrp="1"/>
          </p:cNvSpPr>
          <p:nvPr>
            <p:ph type="title"/>
          </p:nvPr>
        </p:nvSpPr>
        <p:spPr/>
        <p:txBody>
          <a:bodyPr/>
          <a:lstStyle/>
          <a:p>
            <a:pPr eaLnBrk="1" fontAlgn="auto" hangingPunct="1">
              <a:spcAft>
                <a:spcPts val="0"/>
              </a:spcAft>
              <a:defRPr/>
            </a:pPr>
            <a:r>
              <a:rPr lang="en-US" smtClean="0"/>
              <a:t>What is the NJHS?</a:t>
            </a:r>
          </a:p>
        </p:txBody>
      </p:sp>
      <p:sp>
        <p:nvSpPr>
          <p:cNvPr id="8196" name="Rectangle 3"/>
          <p:cNvSpPr>
            <a:spLocks noChangeArrowheads="1"/>
          </p:cNvSpPr>
          <p:nvPr/>
        </p:nvSpPr>
        <p:spPr bwMode="auto">
          <a:xfrm>
            <a:off x="3657600" y="6019800"/>
            <a:ext cx="5334000" cy="646113"/>
          </a:xfrm>
          <a:prstGeom prst="rect">
            <a:avLst/>
          </a:prstGeom>
          <a:noFill/>
          <a:ln w="9525">
            <a:noFill/>
            <a:miter lim="800000"/>
            <a:headEnd/>
            <a:tailEnd/>
          </a:ln>
        </p:spPr>
        <p:txBody>
          <a:bodyPr wrap="square">
            <a:spAutoFit/>
          </a:bodyPr>
          <a:lstStyle/>
          <a:p>
            <a:pPr eaLnBrk="0" hangingPunct="0"/>
            <a:r>
              <a:rPr lang="en-US" dirty="0"/>
              <a:t>Taken from: Official Site of the NHS and NJHS</a:t>
            </a:r>
          </a:p>
          <a:p>
            <a:pPr eaLnBrk="0" hangingPunct="0"/>
            <a:r>
              <a:rPr lang="en-US" dirty="0"/>
              <a:t>http://www.nhs.us/s_nhs/sec.asp?CID=126&amp;DID=5270</a:t>
            </a:r>
          </a:p>
        </p:txBody>
      </p:sp>
      <p:pic>
        <p:nvPicPr>
          <p:cNvPr id="6" name="Picture 4" descr="C:\Documents and Settings\dohertyl\Local Settings\Temporary Internet Files\Content.IE5\AHHAU8P3\MCj01992500000[1].wmf"/>
          <p:cNvPicPr>
            <a:picLocks noChangeAspect="1" noChangeArrowheads="1"/>
          </p:cNvPicPr>
          <p:nvPr/>
        </p:nvPicPr>
        <p:blipFill>
          <a:blip r:embed="rId2" cstate="print"/>
          <a:srcRect/>
          <a:stretch>
            <a:fillRect/>
          </a:stretch>
        </p:blipFill>
        <p:spPr bwMode="auto">
          <a:xfrm>
            <a:off x="6858000" y="228600"/>
            <a:ext cx="1027568" cy="151645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609600" y="1600200"/>
            <a:ext cx="8001000" cy="4419600"/>
          </a:xfrm>
        </p:spPr>
        <p:txBody>
          <a:bodyPr/>
          <a:lstStyle/>
          <a:p>
            <a:pPr algn="ctr" eaLnBrk="1" hangingPunct="1">
              <a:lnSpc>
                <a:spcPct val="90000"/>
              </a:lnSpc>
              <a:buFont typeface="Wingdings 3" pitchFamily="18" charset="2"/>
              <a:buNone/>
            </a:pPr>
            <a:endParaRPr lang="en-US" sz="3600" dirty="0" smtClean="0"/>
          </a:p>
          <a:p>
            <a:pPr algn="ctr" eaLnBrk="1" hangingPunct="1">
              <a:lnSpc>
                <a:spcPct val="90000"/>
              </a:lnSpc>
              <a:buFont typeface="Wingdings 3" pitchFamily="18" charset="2"/>
              <a:buNone/>
            </a:pPr>
            <a:endParaRPr lang="en-US" sz="4000" dirty="0" smtClean="0"/>
          </a:p>
          <a:p>
            <a:pPr algn="ctr" eaLnBrk="1" hangingPunct="1">
              <a:lnSpc>
                <a:spcPct val="90000"/>
              </a:lnSpc>
              <a:buFont typeface="Wingdings 3" pitchFamily="18" charset="2"/>
              <a:buNone/>
            </a:pPr>
            <a:endParaRPr lang="en-US" sz="4000" dirty="0" smtClean="0"/>
          </a:p>
          <a:p>
            <a:pPr algn="ctr" eaLnBrk="1" hangingPunct="1">
              <a:lnSpc>
                <a:spcPct val="90000"/>
              </a:lnSpc>
              <a:buFont typeface="Wingdings 3" pitchFamily="18" charset="2"/>
              <a:buNone/>
            </a:pPr>
            <a:endParaRPr lang="en-US" sz="4000" dirty="0" smtClean="0"/>
          </a:p>
          <a:p>
            <a:pPr algn="ctr" eaLnBrk="1" hangingPunct="1">
              <a:lnSpc>
                <a:spcPct val="90000"/>
              </a:lnSpc>
              <a:buFont typeface="Wingdings 3" pitchFamily="18" charset="2"/>
              <a:buNone/>
            </a:pPr>
            <a:r>
              <a:rPr lang="en-US" sz="4000" dirty="0" smtClean="0"/>
              <a:t>This is </a:t>
            </a:r>
            <a:r>
              <a:rPr lang="en-US" sz="4000" b="1" dirty="0" smtClean="0"/>
              <a:t>your</a:t>
            </a:r>
            <a:r>
              <a:rPr lang="en-US" sz="4000" dirty="0" smtClean="0"/>
              <a:t> organization!</a:t>
            </a:r>
          </a:p>
          <a:p>
            <a:pPr algn="ctr" eaLnBrk="1" hangingPunct="1">
              <a:lnSpc>
                <a:spcPct val="90000"/>
              </a:lnSpc>
              <a:buFont typeface="Wingdings 3" pitchFamily="18" charset="2"/>
              <a:buNone/>
            </a:pPr>
            <a:r>
              <a:rPr lang="en-US" sz="4000" dirty="0" smtClean="0"/>
              <a:t>Its </a:t>
            </a:r>
            <a:r>
              <a:rPr lang="en-US" sz="4000" b="1" dirty="0" smtClean="0"/>
              <a:t>success</a:t>
            </a:r>
            <a:r>
              <a:rPr lang="en-US" sz="4000" dirty="0" smtClean="0"/>
              <a:t> depends on you! </a:t>
            </a:r>
          </a:p>
          <a:p>
            <a:pPr eaLnBrk="1" hangingPunct="1">
              <a:lnSpc>
                <a:spcPct val="90000"/>
              </a:lnSpc>
              <a:buFont typeface="Wingdings 3" pitchFamily="18" charset="2"/>
              <a:buNone/>
            </a:pPr>
            <a:endParaRPr lang="en-US" sz="2800" dirty="0" smtClean="0"/>
          </a:p>
        </p:txBody>
      </p:sp>
      <p:sp>
        <p:nvSpPr>
          <p:cNvPr id="13314" name="Rectangle 2"/>
          <p:cNvSpPr>
            <a:spLocks noGrp="1" noChangeArrowheads="1"/>
          </p:cNvSpPr>
          <p:nvPr>
            <p:ph type="title"/>
          </p:nvPr>
        </p:nvSpPr>
        <p:spPr/>
        <p:txBody>
          <a:bodyPr>
            <a:noAutofit/>
          </a:bodyPr>
          <a:lstStyle/>
          <a:p>
            <a:pPr eaLnBrk="1" fontAlgn="auto" hangingPunct="1">
              <a:spcAft>
                <a:spcPts val="0"/>
              </a:spcAft>
              <a:defRPr/>
            </a:pPr>
            <a:r>
              <a:rPr lang="en-US" sz="8000" dirty="0" smtClean="0"/>
              <a:t>Remember…</a:t>
            </a:r>
          </a:p>
        </p:txBody>
      </p:sp>
      <p:pic>
        <p:nvPicPr>
          <p:cNvPr id="17412" name="Picture 4" descr="C:\Documents and Settings\dohertyl\Local Settings\Temporary Internet Files\Content.IE5\AOWJ7BD5\MCj04280650000[1].wmf"/>
          <p:cNvPicPr>
            <a:picLocks noChangeAspect="1" noChangeArrowheads="1"/>
          </p:cNvPicPr>
          <p:nvPr/>
        </p:nvPicPr>
        <p:blipFill>
          <a:blip r:embed="rId2" cstate="print"/>
          <a:srcRect/>
          <a:stretch>
            <a:fillRect/>
          </a:stretch>
        </p:blipFill>
        <p:spPr bwMode="auto">
          <a:xfrm>
            <a:off x="3352800" y="1752600"/>
            <a:ext cx="2874612" cy="1752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p:txBody>
          <a:bodyPr/>
          <a:lstStyle/>
          <a:p>
            <a:pPr eaLnBrk="1" hangingPunct="1"/>
            <a:r>
              <a:rPr lang="en-US" dirty="0" smtClean="0"/>
              <a:t>To create an enthusiasm for </a:t>
            </a:r>
            <a:r>
              <a:rPr lang="en-US" u="sng" dirty="0" smtClean="0"/>
              <a:t>scholarship</a:t>
            </a:r>
          </a:p>
          <a:p>
            <a:pPr eaLnBrk="1" hangingPunct="1"/>
            <a:endParaRPr lang="en-US" u="sng" dirty="0" smtClean="0"/>
          </a:p>
          <a:p>
            <a:pPr eaLnBrk="1" hangingPunct="1"/>
            <a:r>
              <a:rPr lang="en-US" dirty="0" smtClean="0"/>
              <a:t>To stimulate a desire to render </a:t>
            </a:r>
            <a:r>
              <a:rPr lang="en-US" u="sng" dirty="0" smtClean="0"/>
              <a:t>service</a:t>
            </a:r>
          </a:p>
          <a:p>
            <a:pPr eaLnBrk="1" hangingPunct="1"/>
            <a:endParaRPr lang="en-US" u="sng" dirty="0" smtClean="0"/>
          </a:p>
          <a:p>
            <a:pPr eaLnBrk="1" hangingPunct="1"/>
            <a:r>
              <a:rPr lang="en-US" dirty="0" smtClean="0"/>
              <a:t>To promote </a:t>
            </a:r>
            <a:r>
              <a:rPr lang="en-US" u="sng" dirty="0" smtClean="0"/>
              <a:t>leadership</a:t>
            </a:r>
          </a:p>
          <a:p>
            <a:pPr eaLnBrk="1" hangingPunct="1"/>
            <a:endParaRPr lang="en-US" u="sng" dirty="0" smtClean="0"/>
          </a:p>
          <a:p>
            <a:pPr eaLnBrk="1" hangingPunct="1"/>
            <a:r>
              <a:rPr lang="en-US" dirty="0" smtClean="0"/>
              <a:t>To develop </a:t>
            </a:r>
            <a:r>
              <a:rPr lang="en-US" u="sng" dirty="0" smtClean="0"/>
              <a:t>character</a:t>
            </a:r>
          </a:p>
          <a:p>
            <a:pPr eaLnBrk="1" hangingPunct="1"/>
            <a:endParaRPr lang="en-US" u="sng" dirty="0" smtClean="0"/>
          </a:p>
          <a:p>
            <a:pPr eaLnBrk="1" hangingPunct="1"/>
            <a:r>
              <a:rPr lang="en-US" dirty="0" smtClean="0"/>
              <a:t>To encourage </a:t>
            </a:r>
            <a:r>
              <a:rPr lang="en-US" u="sng" dirty="0" smtClean="0"/>
              <a:t>citizenship</a:t>
            </a:r>
            <a:endParaRPr lang="en-US" dirty="0" smtClean="0"/>
          </a:p>
        </p:txBody>
      </p:sp>
      <p:sp>
        <p:nvSpPr>
          <p:cNvPr id="5122" name="Rectangle 2"/>
          <p:cNvSpPr>
            <a:spLocks noGrp="1" noChangeArrowheads="1"/>
          </p:cNvSpPr>
          <p:nvPr>
            <p:ph type="title"/>
          </p:nvPr>
        </p:nvSpPr>
        <p:spPr/>
        <p:txBody>
          <a:bodyPr/>
          <a:lstStyle/>
          <a:p>
            <a:pPr eaLnBrk="1" fontAlgn="auto" hangingPunct="1">
              <a:spcAft>
                <a:spcPts val="0"/>
              </a:spcAft>
              <a:defRPr/>
            </a:pPr>
            <a:r>
              <a:rPr lang="en-US" smtClean="0"/>
              <a:t>Purpose of N.J.H.S.</a:t>
            </a:r>
          </a:p>
        </p:txBody>
      </p:sp>
      <p:pic>
        <p:nvPicPr>
          <p:cNvPr id="9227" name="Picture 11" descr="C:\Documents and Settings\dohertyl\Local Settings\Temporary Internet Files\Content.IE5\AHHAU8P3\MCj04316110000[1].png"/>
          <p:cNvPicPr>
            <a:picLocks noChangeAspect="1" noChangeArrowheads="1"/>
          </p:cNvPicPr>
          <p:nvPr/>
        </p:nvPicPr>
        <p:blipFill>
          <a:blip r:embed="rId2" cstate="print"/>
          <a:srcRect/>
          <a:stretch>
            <a:fillRect/>
          </a:stretch>
        </p:blipFill>
        <p:spPr bwMode="auto">
          <a:xfrm>
            <a:off x="5867400" y="3581400"/>
            <a:ext cx="2667000" cy="2667000"/>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sz="half" idx="1"/>
          </p:nvPr>
        </p:nvSpPr>
        <p:spPr>
          <a:xfrm>
            <a:off x="4191000" y="1752600"/>
            <a:ext cx="3810000" cy="2971800"/>
          </a:xfrm>
        </p:spPr>
        <p:txBody>
          <a:bodyPr/>
          <a:lstStyle/>
          <a:p>
            <a:pPr eaLnBrk="1" hangingPunct="1"/>
            <a:r>
              <a:rPr lang="en-US" b="1" dirty="0" smtClean="0"/>
              <a:t>Scholarship</a:t>
            </a:r>
          </a:p>
          <a:p>
            <a:pPr eaLnBrk="1" hangingPunct="1"/>
            <a:r>
              <a:rPr lang="en-US" b="1" dirty="0" smtClean="0"/>
              <a:t>Service</a:t>
            </a:r>
          </a:p>
          <a:p>
            <a:pPr eaLnBrk="1" hangingPunct="1"/>
            <a:r>
              <a:rPr lang="en-US" b="1" dirty="0" smtClean="0"/>
              <a:t>Leadership</a:t>
            </a:r>
          </a:p>
          <a:p>
            <a:pPr eaLnBrk="1" hangingPunct="1"/>
            <a:r>
              <a:rPr lang="en-US" b="1" dirty="0" smtClean="0"/>
              <a:t>Character</a:t>
            </a:r>
          </a:p>
          <a:p>
            <a:pPr eaLnBrk="1" hangingPunct="1"/>
            <a:r>
              <a:rPr lang="en-US" b="1" dirty="0" smtClean="0"/>
              <a:t>Citizenship</a:t>
            </a:r>
          </a:p>
        </p:txBody>
      </p:sp>
      <p:sp>
        <p:nvSpPr>
          <p:cNvPr id="10243" name="Rectangle 4"/>
          <p:cNvSpPr>
            <a:spLocks noGrp="1" noChangeArrowheads="1"/>
          </p:cNvSpPr>
          <p:nvPr>
            <p:ph sz="half" idx="2"/>
          </p:nvPr>
        </p:nvSpPr>
        <p:spPr>
          <a:xfrm>
            <a:off x="838200" y="4953000"/>
            <a:ext cx="7315200" cy="1143000"/>
          </a:xfrm>
        </p:spPr>
        <p:txBody>
          <a:bodyPr/>
          <a:lstStyle/>
          <a:p>
            <a:pPr eaLnBrk="1" hangingPunct="1">
              <a:buFontTx/>
              <a:buNone/>
            </a:pPr>
            <a:r>
              <a:rPr lang="en-US" dirty="0" smtClean="0"/>
              <a:t>These are the traits of a well-rounded, caring future leader.</a:t>
            </a:r>
          </a:p>
          <a:p>
            <a:pPr algn="ctr" eaLnBrk="1" hangingPunct="1"/>
            <a:endParaRPr lang="en-US" dirty="0" smtClean="0"/>
          </a:p>
        </p:txBody>
      </p:sp>
      <p:sp>
        <p:nvSpPr>
          <p:cNvPr id="6146" name="Rectangle 2"/>
          <p:cNvSpPr>
            <a:spLocks noGrp="1" noChangeArrowheads="1"/>
          </p:cNvSpPr>
          <p:nvPr>
            <p:ph type="title"/>
          </p:nvPr>
        </p:nvSpPr>
        <p:spPr/>
        <p:txBody>
          <a:bodyPr/>
          <a:lstStyle/>
          <a:p>
            <a:pPr algn="ctr" eaLnBrk="1" fontAlgn="auto" hangingPunct="1">
              <a:spcAft>
                <a:spcPts val="0"/>
              </a:spcAft>
              <a:defRPr/>
            </a:pPr>
            <a:r>
              <a:rPr lang="en-US" dirty="0" smtClean="0"/>
              <a:t>5 Pillars of N.J.H.S.</a:t>
            </a:r>
          </a:p>
        </p:txBody>
      </p:sp>
      <p:pic>
        <p:nvPicPr>
          <p:cNvPr id="3075" name="Picture 3" descr="C:\Users\Dohertyl\AppData\Local\Microsoft\Windows\Temporary Internet Files\Content.IE5\YX96HAD1\MC900295549[1].wmf"/>
          <p:cNvPicPr>
            <a:picLocks noChangeAspect="1" noChangeArrowheads="1"/>
          </p:cNvPicPr>
          <p:nvPr/>
        </p:nvPicPr>
        <p:blipFill>
          <a:blip r:embed="rId2" cstate="print"/>
          <a:srcRect/>
          <a:stretch>
            <a:fillRect/>
          </a:stretch>
        </p:blipFill>
        <p:spPr bwMode="auto">
          <a:xfrm>
            <a:off x="914400" y="1371600"/>
            <a:ext cx="2482786" cy="3352800"/>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p:txBody>
          <a:bodyPr/>
          <a:lstStyle/>
          <a:p>
            <a:pPr eaLnBrk="1" hangingPunct="1"/>
            <a:r>
              <a:rPr lang="en-US" sz="2800" dirty="0" smtClean="0"/>
              <a:t>You achieved 1st or 2nd Honors every quarter in 6th and 7th grades and first quarter in 8</a:t>
            </a:r>
            <a:r>
              <a:rPr lang="en-US" sz="2800" baseline="30000" dirty="0" smtClean="0"/>
              <a:t>th</a:t>
            </a:r>
            <a:r>
              <a:rPr lang="en-US" sz="2800" dirty="0" smtClean="0"/>
              <a:t> grade.</a:t>
            </a:r>
          </a:p>
          <a:p>
            <a:pPr eaLnBrk="1" hangingPunct="1"/>
            <a:endParaRPr lang="en-US" sz="2800" dirty="0" smtClean="0"/>
          </a:p>
          <a:p>
            <a:pPr eaLnBrk="1" hangingPunct="1"/>
            <a:r>
              <a:rPr lang="en-US" sz="2800" dirty="0" smtClean="0"/>
              <a:t>You have respected others and received no major disciplinary referrals to the administration.</a:t>
            </a:r>
          </a:p>
          <a:p>
            <a:pPr eaLnBrk="1" hangingPunct="1"/>
            <a:endParaRPr lang="en-US" dirty="0" smtClean="0"/>
          </a:p>
        </p:txBody>
      </p:sp>
      <p:sp>
        <p:nvSpPr>
          <p:cNvPr id="7170" name="Rectangle 2"/>
          <p:cNvSpPr>
            <a:spLocks noGrp="1" noChangeArrowheads="1"/>
          </p:cNvSpPr>
          <p:nvPr>
            <p:ph type="title"/>
          </p:nvPr>
        </p:nvSpPr>
        <p:spPr/>
        <p:txBody>
          <a:bodyPr/>
          <a:lstStyle/>
          <a:p>
            <a:pPr algn="ctr" eaLnBrk="1" fontAlgn="auto" hangingPunct="1">
              <a:spcAft>
                <a:spcPts val="0"/>
              </a:spcAft>
              <a:defRPr/>
            </a:pPr>
            <a:r>
              <a:rPr lang="en-US" dirty="0" smtClean="0"/>
              <a:t>How did you qualify?</a:t>
            </a:r>
          </a:p>
        </p:txBody>
      </p:sp>
      <p:pic>
        <p:nvPicPr>
          <p:cNvPr id="4" name="Picture 4" descr="C:\Documents and Settings\dohertyl\Local Settings\Temporary Internet Files\Content.IE5\VIS3PFC2\MCj04282610000[1].wmf"/>
          <p:cNvPicPr>
            <a:picLocks noChangeAspect="1" noChangeArrowheads="1"/>
          </p:cNvPicPr>
          <p:nvPr/>
        </p:nvPicPr>
        <p:blipFill>
          <a:blip r:embed="rId2" cstate="print"/>
          <a:srcRect/>
          <a:stretch>
            <a:fillRect/>
          </a:stretch>
        </p:blipFill>
        <p:spPr bwMode="auto">
          <a:xfrm>
            <a:off x="5791200" y="4038600"/>
            <a:ext cx="2569712" cy="2449127"/>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90600" y="1447800"/>
            <a:ext cx="7772400" cy="4648200"/>
          </a:xfrm>
        </p:spPr>
        <p:txBody>
          <a:bodyPr>
            <a:normAutofit/>
          </a:bodyPr>
          <a:lstStyle/>
          <a:p>
            <a:pPr marL="365760" indent="-256032" eaLnBrk="1" fontAlgn="auto" hangingPunct="1">
              <a:spcAft>
                <a:spcPts val="0"/>
              </a:spcAft>
              <a:buFont typeface="Wingdings 3"/>
              <a:buChar char=""/>
              <a:defRPr/>
            </a:pPr>
            <a:r>
              <a:rPr lang="en-US" sz="2800" dirty="0" smtClean="0"/>
              <a:t>Maintain 1</a:t>
            </a:r>
            <a:r>
              <a:rPr lang="en-US" sz="2800" baseline="30000" dirty="0" smtClean="0"/>
              <a:t>st</a:t>
            </a:r>
            <a:r>
              <a:rPr lang="en-US" sz="2800" dirty="0" smtClean="0"/>
              <a:t> or 2</a:t>
            </a:r>
            <a:r>
              <a:rPr lang="en-US" sz="2800" baseline="30000" dirty="0" smtClean="0"/>
              <a:t>nd</a:t>
            </a:r>
            <a:r>
              <a:rPr lang="en-US" sz="2800" dirty="0" smtClean="0"/>
              <a:t> Honors throughout 8th grade.</a:t>
            </a:r>
          </a:p>
          <a:p>
            <a:pPr marL="365760" indent="-256032" eaLnBrk="1" fontAlgn="auto" hangingPunct="1">
              <a:spcAft>
                <a:spcPts val="0"/>
              </a:spcAft>
              <a:buFont typeface="Wingdings 3"/>
              <a:buChar char=""/>
              <a:defRPr/>
            </a:pPr>
            <a:endParaRPr lang="en-US" sz="2800" dirty="0" smtClean="0"/>
          </a:p>
          <a:p>
            <a:pPr marL="365760" indent="-256032" eaLnBrk="1" fontAlgn="auto" hangingPunct="1">
              <a:spcAft>
                <a:spcPts val="0"/>
              </a:spcAft>
              <a:buFont typeface="Wingdings 3"/>
              <a:buChar char=""/>
              <a:defRPr/>
            </a:pPr>
            <a:r>
              <a:rPr lang="en-US" sz="2800" dirty="0" smtClean="0"/>
              <a:t>Attend meetings</a:t>
            </a:r>
          </a:p>
          <a:p>
            <a:pPr marL="365760" indent="-256032" eaLnBrk="1" fontAlgn="auto" hangingPunct="1">
              <a:spcAft>
                <a:spcPts val="0"/>
              </a:spcAft>
              <a:buFont typeface="Wingdings 3"/>
              <a:buChar char=""/>
              <a:defRPr/>
            </a:pPr>
            <a:endParaRPr lang="en-US" sz="2800" dirty="0" smtClean="0"/>
          </a:p>
          <a:p>
            <a:pPr marL="365760" indent="-256032" eaLnBrk="1" fontAlgn="auto" hangingPunct="1">
              <a:spcAft>
                <a:spcPts val="0"/>
              </a:spcAft>
              <a:buFont typeface="Wingdings 3"/>
              <a:buChar char=""/>
              <a:defRPr/>
            </a:pPr>
            <a:r>
              <a:rPr lang="en-US" sz="2800" dirty="0" smtClean="0"/>
              <a:t>Participate in NJHS events </a:t>
            </a:r>
          </a:p>
          <a:p>
            <a:pPr marL="365760" indent="-256032" eaLnBrk="1" fontAlgn="auto" hangingPunct="1">
              <a:spcAft>
                <a:spcPts val="0"/>
              </a:spcAft>
              <a:buFont typeface="Wingdings 3"/>
              <a:buChar char=""/>
              <a:defRPr/>
            </a:pPr>
            <a:endParaRPr lang="en-US" sz="2800" dirty="0" smtClean="0"/>
          </a:p>
          <a:p>
            <a:pPr marL="365760" indent="-256032" eaLnBrk="1" fontAlgn="auto" hangingPunct="1">
              <a:spcAft>
                <a:spcPts val="0"/>
              </a:spcAft>
              <a:buFont typeface="Wingdings 3"/>
              <a:buChar char=""/>
              <a:defRPr/>
            </a:pPr>
            <a:r>
              <a:rPr lang="en-US" sz="2800" dirty="0" smtClean="0"/>
              <a:t>Complete 4 hours of community service</a:t>
            </a:r>
          </a:p>
          <a:p>
            <a:pPr marL="859536" lvl="2" eaLnBrk="1" fontAlgn="auto" hangingPunct="1">
              <a:spcAft>
                <a:spcPts val="0"/>
              </a:spcAft>
              <a:buFont typeface="Wingdings 2"/>
              <a:buChar char=""/>
              <a:defRPr/>
            </a:pPr>
            <a:r>
              <a:rPr lang="en-US" b="1" dirty="0" smtClean="0"/>
              <a:t>Community Service Forms – DEADLINE May 1 ,2014</a:t>
            </a:r>
          </a:p>
          <a:p>
            <a:pPr marL="859536" lvl="2" eaLnBrk="1" fontAlgn="auto" hangingPunct="1">
              <a:spcAft>
                <a:spcPts val="0"/>
              </a:spcAft>
              <a:buNone/>
              <a:defRPr/>
            </a:pPr>
            <a:endParaRPr lang="en-US" b="1" dirty="0" smtClean="0"/>
          </a:p>
        </p:txBody>
      </p:sp>
      <p:sp>
        <p:nvSpPr>
          <p:cNvPr id="8194" name="Rectangle 2"/>
          <p:cNvSpPr>
            <a:spLocks noGrp="1" noChangeArrowheads="1"/>
          </p:cNvSpPr>
          <p:nvPr>
            <p:ph type="title"/>
          </p:nvPr>
        </p:nvSpPr>
        <p:spPr/>
        <p:txBody>
          <a:bodyPr/>
          <a:lstStyle/>
          <a:p>
            <a:pPr algn="ctr" eaLnBrk="1" fontAlgn="auto" hangingPunct="1">
              <a:spcAft>
                <a:spcPts val="0"/>
              </a:spcAft>
              <a:defRPr/>
            </a:pPr>
            <a:r>
              <a:rPr lang="en-US" dirty="0" smtClean="0"/>
              <a:t>Now what do you need to do?</a:t>
            </a:r>
          </a:p>
        </p:txBody>
      </p:sp>
      <p:pic>
        <p:nvPicPr>
          <p:cNvPr id="1028" name="Picture 4" descr="C:\Users\Dohertyl\AppData\Local\Microsoft\Windows\Temporary Internet Files\Content.IE5\Z1Z323KT\MC900232133[1].wmf"/>
          <p:cNvPicPr>
            <a:picLocks noChangeAspect="1" noChangeArrowheads="1"/>
          </p:cNvPicPr>
          <p:nvPr/>
        </p:nvPicPr>
        <p:blipFill>
          <a:blip r:embed="rId2" cstate="print"/>
          <a:srcRect/>
          <a:stretch>
            <a:fillRect/>
          </a:stretch>
        </p:blipFill>
        <p:spPr bwMode="auto">
          <a:xfrm>
            <a:off x="6477000" y="2133600"/>
            <a:ext cx="2068717" cy="212303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1295400"/>
            <a:ext cx="8229600" cy="4525962"/>
          </a:xfrm>
        </p:spPr>
        <p:txBody>
          <a:bodyPr/>
          <a:lstStyle/>
          <a:p>
            <a:pPr eaLnBrk="1" hangingPunct="1"/>
            <a:r>
              <a:rPr lang="en-US" sz="2800" dirty="0" smtClean="0"/>
              <a:t>Your grade point average falls below 3.3 (below 2nd Honors) for two quarters.</a:t>
            </a:r>
          </a:p>
          <a:p>
            <a:pPr lvl="1" eaLnBrk="1" hangingPunct="1"/>
            <a:r>
              <a:rPr lang="en-US" b="1" dirty="0" smtClean="0"/>
              <a:t>First time </a:t>
            </a:r>
            <a:r>
              <a:rPr lang="en-US" b="1" dirty="0" smtClean="0">
                <a:latin typeface="Times New Roman"/>
                <a:cs typeface="Times New Roman"/>
              </a:rPr>
              <a:t>→ </a:t>
            </a:r>
            <a:r>
              <a:rPr lang="en-US" b="1" dirty="0" smtClean="0"/>
              <a:t>Warning</a:t>
            </a:r>
            <a:r>
              <a:rPr lang="en-US" dirty="0" smtClean="0"/>
              <a:t> letter</a:t>
            </a:r>
          </a:p>
          <a:p>
            <a:pPr lvl="1" eaLnBrk="1" hangingPunct="1"/>
            <a:r>
              <a:rPr lang="en-US" b="1" dirty="0" smtClean="0"/>
              <a:t>Second time </a:t>
            </a:r>
            <a:r>
              <a:rPr lang="en-US" b="1" dirty="0" smtClean="0">
                <a:latin typeface="Times New Roman"/>
                <a:cs typeface="Times New Roman"/>
              </a:rPr>
              <a:t>→ D</a:t>
            </a:r>
            <a:r>
              <a:rPr lang="en-US" b="1" dirty="0" smtClean="0"/>
              <a:t>isqualification</a:t>
            </a:r>
            <a:r>
              <a:rPr lang="en-US" dirty="0" smtClean="0"/>
              <a:t> letter</a:t>
            </a:r>
          </a:p>
          <a:p>
            <a:pPr lvl="1" eaLnBrk="1" hangingPunct="1"/>
            <a:endParaRPr lang="en-US" dirty="0" smtClean="0"/>
          </a:p>
          <a:p>
            <a:pPr eaLnBrk="1" hangingPunct="1"/>
            <a:r>
              <a:rPr lang="en-US" sz="2800" dirty="0" smtClean="0"/>
              <a:t>You are referred to the office for a major disciplinary action.</a:t>
            </a:r>
          </a:p>
          <a:p>
            <a:pPr eaLnBrk="1" hangingPunct="1"/>
            <a:endParaRPr lang="en-US" sz="2800" dirty="0" smtClean="0"/>
          </a:p>
          <a:p>
            <a:pPr eaLnBrk="1" hangingPunct="1"/>
            <a:r>
              <a:rPr lang="en-US" sz="2800" dirty="0" smtClean="0"/>
              <a:t>Your behavior outside of school shows a lack of respect to others or the community.</a:t>
            </a:r>
          </a:p>
          <a:p>
            <a:pPr eaLnBrk="1" hangingPunct="1"/>
            <a:endParaRPr lang="en-US" dirty="0" smtClean="0"/>
          </a:p>
        </p:txBody>
      </p:sp>
      <p:sp>
        <p:nvSpPr>
          <p:cNvPr id="9218" name="Rectangle 2"/>
          <p:cNvSpPr>
            <a:spLocks noGrp="1" noChangeArrowheads="1"/>
          </p:cNvSpPr>
          <p:nvPr>
            <p:ph type="title"/>
          </p:nvPr>
        </p:nvSpPr>
        <p:spPr/>
        <p:txBody>
          <a:bodyPr/>
          <a:lstStyle/>
          <a:p>
            <a:pPr eaLnBrk="1" fontAlgn="auto" hangingPunct="1">
              <a:spcAft>
                <a:spcPts val="0"/>
              </a:spcAft>
              <a:defRPr/>
            </a:pPr>
            <a:r>
              <a:rPr lang="en-US" smtClean="0"/>
              <a:t>How do I become disqualified?</a:t>
            </a:r>
          </a:p>
        </p:txBody>
      </p:sp>
      <p:pic>
        <p:nvPicPr>
          <p:cNvPr id="13317" name="Picture 5" descr="C:\Documents and Settings\dohertyl\Local Settings\Temporary Internet Files\Content.IE5\VIS3PFC2\MCj04280810000[1].wmf"/>
          <p:cNvPicPr>
            <a:picLocks noChangeAspect="1" noChangeArrowheads="1"/>
          </p:cNvPicPr>
          <p:nvPr/>
        </p:nvPicPr>
        <p:blipFill>
          <a:blip r:embed="rId2" cstate="print"/>
          <a:srcRect/>
          <a:stretch>
            <a:fillRect/>
          </a:stretch>
        </p:blipFill>
        <p:spPr bwMode="auto">
          <a:xfrm>
            <a:off x="7239000" y="1905000"/>
            <a:ext cx="1312903" cy="1217612"/>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Support</a:t>
            </a:r>
          </a:p>
          <a:p>
            <a:r>
              <a:rPr lang="en-US" dirty="0" smtClean="0"/>
              <a:t>Encourage</a:t>
            </a:r>
          </a:p>
          <a:p>
            <a:r>
              <a:rPr lang="en-US" dirty="0" smtClean="0"/>
              <a:t>Answer questions</a:t>
            </a:r>
          </a:p>
          <a:p>
            <a:r>
              <a:rPr lang="en-US" dirty="0" smtClean="0"/>
              <a:t>Keep records for academics and service</a:t>
            </a:r>
          </a:p>
          <a:p>
            <a:r>
              <a:rPr lang="en-US" dirty="0" smtClean="0"/>
              <a:t>Meet with candidates</a:t>
            </a:r>
          </a:p>
          <a:p>
            <a:r>
              <a:rPr lang="en-US" dirty="0" smtClean="0"/>
              <a:t>Meet with officers</a:t>
            </a:r>
          </a:p>
          <a:p>
            <a:r>
              <a:rPr lang="en-US" dirty="0" smtClean="0"/>
              <a:t>Help plan community service projects</a:t>
            </a:r>
          </a:p>
          <a:p>
            <a:r>
              <a:rPr lang="en-US" dirty="0" smtClean="0"/>
              <a:t>Supervise community service projects</a:t>
            </a:r>
          </a:p>
          <a:p>
            <a:r>
              <a:rPr lang="en-US" dirty="0" smtClean="0"/>
              <a:t>NJHS web site</a:t>
            </a:r>
          </a:p>
          <a:p>
            <a:r>
              <a:rPr lang="en-US" dirty="0" smtClean="0"/>
              <a:t>Plus more!!</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NJHS Advisers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Mrs. Lowe</a:t>
            </a:r>
            <a:endParaRPr lang="en-US" dirty="0"/>
          </a:p>
        </p:txBody>
      </p:sp>
      <p:sp>
        <p:nvSpPr>
          <p:cNvPr id="2" name="Content Placeholder 1"/>
          <p:cNvSpPr>
            <a:spLocks noGrp="1"/>
          </p:cNvSpPr>
          <p:nvPr>
            <p:ph idx="1"/>
          </p:nvPr>
        </p:nvSpPr>
        <p:spPr/>
        <p:txBody>
          <a:bodyPr/>
          <a:lstStyle/>
          <a:p>
            <a:r>
              <a:rPr lang="en-US" dirty="0" smtClean="0"/>
              <a:t>Advisor</a:t>
            </a:r>
          </a:p>
          <a:p>
            <a:pPr>
              <a:buNone/>
            </a:pPr>
            <a:endParaRPr lang="en-US" dirty="0" smtClean="0"/>
          </a:p>
          <a:p>
            <a:r>
              <a:rPr lang="en-US" dirty="0" smtClean="0"/>
              <a:t>Room B303</a:t>
            </a:r>
          </a:p>
          <a:p>
            <a:pPr>
              <a:buNone/>
            </a:pPr>
            <a:endParaRPr lang="en-US" dirty="0" smtClean="0"/>
          </a:p>
          <a:p>
            <a:r>
              <a:rPr lang="en-US" dirty="0" smtClean="0"/>
              <a:t>Email:  </a:t>
            </a:r>
            <a:r>
              <a:rPr lang="en-US" dirty="0" smtClean="0">
                <a:hlinkClick r:id="rId2"/>
              </a:rPr>
              <a:t>lowek@lincolnps.org</a:t>
            </a:r>
            <a:endParaRPr lang="en-US" dirty="0" smtClean="0"/>
          </a:p>
          <a:p>
            <a:pPr>
              <a:buNone/>
            </a:pPr>
            <a:endParaRPr lang="en-US" dirty="0" smtClean="0"/>
          </a:p>
          <a:p>
            <a:r>
              <a:rPr lang="en-US" dirty="0" smtClean="0"/>
              <a:t>Phone:  721-3400 ext 1779</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700</TotalTime>
  <Words>518</Words>
  <Application>Microsoft Office PowerPoint</Application>
  <PresentationFormat>On-screen Show (4:3)</PresentationFormat>
  <Paragraphs>144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      Welcome to the  Lincoln Middle School National Junior  Honor Society</vt:lpstr>
      <vt:lpstr>What is the NJHS?</vt:lpstr>
      <vt:lpstr>Purpose of N.J.H.S.</vt:lpstr>
      <vt:lpstr>5 Pillars of N.J.H.S.</vt:lpstr>
      <vt:lpstr>How did you qualify?</vt:lpstr>
      <vt:lpstr>Now what do you need to do?</vt:lpstr>
      <vt:lpstr>How do I become disqualified?</vt:lpstr>
      <vt:lpstr>NJHS Advisers</vt:lpstr>
      <vt:lpstr>Mrs. Lowe</vt:lpstr>
      <vt:lpstr>Mrs. Fishburn</vt:lpstr>
      <vt:lpstr>Our First Task →</vt:lpstr>
      <vt:lpstr>President</vt:lpstr>
      <vt:lpstr>Vice-President</vt:lpstr>
      <vt:lpstr>Treasurer</vt:lpstr>
      <vt:lpstr>Secretary</vt:lpstr>
      <vt:lpstr>Next →</vt:lpstr>
      <vt:lpstr>Ideas for Community Service</vt:lpstr>
      <vt:lpstr>lincolnnjhs.weebly.com</vt:lpstr>
      <vt:lpstr>Slide 19</vt:lpstr>
      <vt:lpstr>Remember…</vt:lpstr>
    </vt:vector>
  </TitlesOfParts>
  <Company>Lincoln Middle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Junior Honor Society</dc:title>
  <dc:creator>David  Clegg</dc:creator>
  <cp:lastModifiedBy>lowek</cp:lastModifiedBy>
  <cp:revision>76</cp:revision>
  <dcterms:created xsi:type="dcterms:W3CDTF">2004-10-07T14:12:40Z</dcterms:created>
  <dcterms:modified xsi:type="dcterms:W3CDTF">2013-12-11T17:07:00Z</dcterms:modified>
</cp:coreProperties>
</file>